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71" r:id="rId4"/>
    <p:sldId id="275" r:id="rId5"/>
    <p:sldId id="260" r:id="rId6"/>
    <p:sldId id="268" r:id="rId7"/>
    <p:sldId id="265" r:id="rId8"/>
    <p:sldId id="266" r:id="rId9"/>
    <p:sldId id="267" r:id="rId10"/>
    <p:sldId id="272" r:id="rId11"/>
    <p:sldId id="274" r:id="rId12"/>
    <p:sldId id="261" r:id="rId13"/>
    <p:sldId id="269" r:id="rId14"/>
    <p:sldId id="262" r:id="rId15"/>
    <p:sldId id="270" r:id="rId16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ocuments\RoRo\Mat%20&#225;%20hagkv&#230;mni%20Strandflutning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style val="30"/>
  <c:chart>
    <c:plotArea>
      <c:layout/>
      <c:barChart>
        <c:barDir val="col"/>
        <c:grouping val="clustered"/>
        <c:ser>
          <c:idx val="0"/>
          <c:order val="0"/>
          <c:cat>
            <c:strRef>
              <c:f>Rekstraráætlun!$A$10:$A$17</c:f>
              <c:strCache>
                <c:ptCount val="8"/>
                <c:pt idx="0">
                  <c:v>Skipaleiga (bareboat)</c:v>
                </c:pt>
                <c:pt idx="1">
                  <c:v>Olía</c:v>
                </c:pt>
                <c:pt idx="2">
                  <c:v>Laun og launt. gjöld</c:v>
                </c:pt>
                <c:pt idx="3">
                  <c:v>Tækjakostn skips</c:v>
                </c:pt>
                <c:pt idx="4">
                  <c:v>Tryggingar</c:v>
                </c:pt>
                <c:pt idx="5">
                  <c:v>Hafnargjöld</c:v>
                </c:pt>
                <c:pt idx="6">
                  <c:v>Viðhald skips</c:v>
                </c:pt>
                <c:pt idx="7">
                  <c:v>Annar-skrifst-óvissa</c:v>
                </c:pt>
              </c:strCache>
            </c:strRef>
          </c:cat>
          <c:val>
            <c:numRef>
              <c:f>Rekstraráætlun!$B$10:$B$17</c:f>
            </c:numRef>
          </c:val>
        </c:ser>
        <c:ser>
          <c:idx val="1"/>
          <c:order val="1"/>
          <c:cat>
            <c:strRef>
              <c:f>Rekstraráætlun!$A$10:$A$17</c:f>
              <c:strCache>
                <c:ptCount val="8"/>
                <c:pt idx="0">
                  <c:v>Skipaleiga (bareboat)</c:v>
                </c:pt>
                <c:pt idx="1">
                  <c:v>Olía</c:v>
                </c:pt>
                <c:pt idx="2">
                  <c:v>Laun og launt. gjöld</c:v>
                </c:pt>
                <c:pt idx="3">
                  <c:v>Tækjakostn skips</c:v>
                </c:pt>
                <c:pt idx="4">
                  <c:v>Tryggingar</c:v>
                </c:pt>
                <c:pt idx="5">
                  <c:v>Hafnargjöld</c:v>
                </c:pt>
                <c:pt idx="6">
                  <c:v>Viðhald skips</c:v>
                </c:pt>
                <c:pt idx="7">
                  <c:v>Annar-skrifst-óvissa</c:v>
                </c:pt>
              </c:strCache>
            </c:strRef>
          </c:cat>
          <c:val>
            <c:numRef>
              <c:f>Rekstraráætlun!$C$10:$C$17</c:f>
            </c:numRef>
          </c:val>
        </c:ser>
        <c:ser>
          <c:idx val="2"/>
          <c:order val="2"/>
          <c:dLbls>
            <c:showVal val="1"/>
          </c:dLbls>
          <c:cat>
            <c:strRef>
              <c:f>Rekstraráætlun!$A$10:$A$17</c:f>
              <c:strCache>
                <c:ptCount val="8"/>
                <c:pt idx="0">
                  <c:v>Skipaleiga (bareboat)</c:v>
                </c:pt>
                <c:pt idx="1">
                  <c:v>Olía</c:v>
                </c:pt>
                <c:pt idx="2">
                  <c:v>Laun og launt. gjöld</c:v>
                </c:pt>
                <c:pt idx="3">
                  <c:v>Tækjakostn skips</c:v>
                </c:pt>
                <c:pt idx="4">
                  <c:v>Tryggingar</c:v>
                </c:pt>
                <c:pt idx="5">
                  <c:v>Hafnargjöld</c:v>
                </c:pt>
                <c:pt idx="6">
                  <c:v>Viðhald skips</c:v>
                </c:pt>
                <c:pt idx="7">
                  <c:v>Annar-skrifst-óvissa</c:v>
                </c:pt>
              </c:strCache>
            </c:strRef>
          </c:cat>
          <c:val>
            <c:numRef>
              <c:f>Rekstraráætlun!$D$10:$D$17</c:f>
              <c:numCache>
                <c:formatCode>#,##0</c:formatCode>
                <c:ptCount val="8"/>
                <c:pt idx="0">
                  <c:v>425952</c:v>
                </c:pt>
                <c:pt idx="1">
                  <c:v>204557.14285714287</c:v>
                </c:pt>
                <c:pt idx="2">
                  <c:v>80000.000000000015</c:v>
                </c:pt>
                <c:pt idx="3">
                  <c:v>48000</c:v>
                </c:pt>
                <c:pt idx="4">
                  <c:v>18264.804</c:v>
                </c:pt>
                <c:pt idx="5">
                  <c:v>45709.968000000001</c:v>
                </c:pt>
                <c:pt idx="6">
                  <c:v>36500</c:v>
                </c:pt>
                <c:pt idx="7">
                  <c:v>25000</c:v>
                </c:pt>
              </c:numCache>
            </c:numRef>
          </c:val>
        </c:ser>
        <c:axId val="36136832"/>
        <c:axId val="36138368"/>
      </c:barChart>
      <c:catAx>
        <c:axId val="36136832"/>
        <c:scaling>
          <c:orientation val="minMax"/>
        </c:scaling>
        <c:axPos val="b"/>
        <c:tickLblPos val="nextTo"/>
        <c:crossAx val="36138368"/>
        <c:crosses val="autoZero"/>
        <c:auto val="1"/>
        <c:lblAlgn val="ctr"/>
        <c:lblOffset val="100"/>
      </c:catAx>
      <c:valAx>
        <c:axId val="36138368"/>
        <c:scaling>
          <c:orientation val="minMax"/>
        </c:scaling>
        <c:axPos val="l"/>
        <c:majorGridlines/>
        <c:numFmt formatCode="#,##0" sourceLinked="1"/>
        <c:tickLblPos val="nextTo"/>
        <c:crossAx val="36136832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fld id="{107A170C-7B83-4B5E-8D99-6004D6EDC144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fld id="{12591697-061E-4712-9CF2-B858785E8B0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2A9D13-A28C-4035-9CDE-308C7D526799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9699FE-1C74-4A23-A8D7-3CF2D7466BC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1E60D-67E3-42E1-A0F7-DA91DA8B9184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6031-A251-449C-BA1D-10BBA9F1B1B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6214-9C13-49AA-8753-F38C2BFFF87E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97F1-F915-4E3B-A60C-BBD0FC4098C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CD73D-43A4-4D51-B12B-D75DF7112B60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49FC-2524-4B4F-9C40-5C799E609A2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E39DFE-C437-48C6-8270-3D364CC4C14A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9E83AF-7A22-4636-B354-5D1A22DFA52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287238-FF11-48FE-9A56-CB449BEFC8A0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01799D-E28B-4533-A479-B9695C28BFA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1FF44C-A055-45EC-B828-C99FFC1F63F1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CB189C-DBFA-48D8-8485-7E338F8E99D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1654CB-4AC3-4083-AFCC-3F3949FCF0CE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05C92C-EFF7-43DE-9620-116224EAE4D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EC045-EC07-4F93-B964-752A4EE0B157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E7DE-ECAE-4A43-9A3D-3955321BCF1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2B860E-B7E2-4105-83E3-BC838D7CB4E3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307B1D-141F-454E-B10C-983B6D672D3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07BB7F-4773-4878-9A63-DB6FE4BCA4D9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01DFCA0-CF0D-48C3-AFA9-B7F91BB893C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549337-D16E-44A4-A523-8D846487CEBA}" type="datetimeFigureOut">
              <a:rPr lang="is-IS"/>
              <a:pPr>
                <a:defRPr/>
              </a:pPr>
              <a:t>8.6.2010</a:t>
            </a:fld>
            <a:endParaRPr lang="is-I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10B5367-AD31-479D-8020-F6631333F85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44661"/>
            <a:ext cx="91440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Mat </a:t>
            </a:r>
            <a:r>
              <a:rPr lang="is-IS" dirty="0"/>
              <a:t>á hagkvæmni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strandflutninga </a:t>
            </a:r>
            <a:r>
              <a:rPr lang="is-IS" dirty="0"/>
              <a:t>á Íslandi </a:t>
            </a:r>
            <a:r>
              <a:rPr lang="is-IS" sz="3600" dirty="0" smtClean="0"/>
              <a:t/>
            </a:r>
            <a:br>
              <a:rPr lang="is-IS" sz="3600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Samantekt</a:t>
            </a:r>
            <a:endParaRPr lang="is-I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42875" y="3286125"/>
            <a:ext cx="9001125" cy="1752600"/>
          </a:xfrm>
        </p:spPr>
        <p:txBody>
          <a:bodyPr/>
          <a:lstStyle/>
          <a:p>
            <a:pPr marR="0" eaLnBrk="1" hangingPunct="1"/>
            <a:r>
              <a:rPr lang="en-US" sz="1800" b="1" smtClean="0">
                <a:solidFill>
                  <a:schemeClr val="tx1"/>
                </a:solidFill>
              </a:rPr>
              <a:t> </a:t>
            </a:r>
            <a:endParaRPr lang="is-IS" sz="1800" smtClean="0">
              <a:solidFill>
                <a:schemeClr val="tx1"/>
              </a:solidFill>
            </a:endParaRPr>
          </a:p>
          <a:p>
            <a:pPr marR="0" eaLnBrk="1" hangingPunct="1"/>
            <a:r>
              <a:rPr lang="en-US" sz="1800" smtClean="0">
                <a:solidFill>
                  <a:schemeClr val="tx1"/>
                </a:solidFill>
              </a:rPr>
              <a:t>9. júní 2010</a:t>
            </a:r>
          </a:p>
          <a:p>
            <a:pPr marR="0" eaLnBrk="1" hangingPunct="1"/>
            <a:endParaRPr lang="en-US" sz="1800" smtClean="0">
              <a:solidFill>
                <a:schemeClr val="tx1"/>
              </a:solidFill>
            </a:endParaRPr>
          </a:p>
          <a:p>
            <a:pPr marR="0" eaLnBrk="1" hangingPunct="1"/>
            <a:endParaRPr lang="en-US" sz="1800" smtClean="0">
              <a:solidFill>
                <a:schemeClr val="tx1"/>
              </a:solidFill>
            </a:endParaRPr>
          </a:p>
          <a:p>
            <a:pPr marR="0" eaLnBrk="1" hangingPunct="1"/>
            <a:r>
              <a:rPr lang="en-US" sz="1800" smtClean="0">
                <a:solidFill>
                  <a:schemeClr val="tx1"/>
                </a:solidFill>
              </a:rPr>
              <a:t>Thomas Möller, formaður starfshóps um mat á hagkvæmni strandflutninga.</a:t>
            </a:r>
            <a:endParaRPr lang="is-IS" sz="1800" smtClean="0">
              <a:solidFill>
                <a:schemeClr val="tx1"/>
              </a:solidFill>
            </a:endParaRPr>
          </a:p>
          <a:p>
            <a:pPr marR="0" eaLnBrk="1" hangingPunct="1"/>
            <a:endParaRPr lang="is-IS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313" y="16430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s-IS" sz="2800">
                <a:latin typeface="Lucida Sans Unicode" pitchFamily="34" charset="0"/>
              </a:rPr>
              <a:t> </a:t>
            </a:r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/>
          <a:lstStyle/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Heildarkostnaður skipsins og reksturs tengdum því er áætlaður 884 m.kr. á ári. 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Í þessum kostnaði eru 46 mkr  hafnargjöld.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Gert er ráð fyrir ISK/EUR 174 og ISK/USD 129.</a:t>
            </a:r>
            <a:endParaRPr lang="is-I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Helstu niðurstöður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97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Rekstrarkostnaður skipsins á ári.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Tekjur þurfa að vera 884 m.kr. á ári.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Tekjukrafa pr. 40 feta einingu er um 123.000 kr.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Vörugjöld pr. 40 pr FEU er um 16.000 kr. 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Viðskiptavinur greiðir um 139.000 kr. pr. FEU – höfn í höfn.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Flutningsgjald í landflutningi til Vestfjarða er um 240 þús. og til Akureyrar um 180 þús. pr FEU. 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Tekjur og flutningsgjöld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Tekjur hafna.</a:t>
            </a:r>
            <a:endParaRPr lang="is-IS" dirty="0"/>
          </a:p>
        </p:txBody>
      </p:sp>
      <p:sp>
        <p:nvSpPr>
          <p:cNvPr id="26626" name="Content Placeholder 3"/>
          <p:cNvSpPr>
            <a:spLocks noGrp="1"/>
          </p:cNvSpPr>
          <p:nvPr>
            <p:ph idx="1"/>
          </p:nvPr>
        </p:nvSpPr>
        <p:spPr>
          <a:xfrm>
            <a:off x="285750" y="1357313"/>
            <a:ext cx="8229600" cy="4525962"/>
          </a:xfrm>
        </p:spPr>
        <p:txBody>
          <a:bodyPr/>
          <a:lstStyle/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Tekjur hafna aukast um 161 m. kr. með tilkomu strandsiglinga. 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Þar af um 115 m. kr vegna vörugjalda sem flutningskaupendur greiða og um 46 m. kr. vegna hafnargjalda sem skipið greiðir.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/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Lucida Sans Unicode" pitchFamily="34" charset="0"/>
              <a:buAutoNum type="arabicPeriod"/>
            </a:pPr>
            <a:r>
              <a:rPr lang="is-IS" sz="1800" smtClean="0"/>
              <a:t>Gera má ráð fyrir að um 8000 ferðir landflutningabíla færist yfir á sjó á ári. 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18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1800" smtClean="0"/>
              <a:t>Við það minnkar akstur sem nemur um 3,2 milljónum km á ári. 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18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1800" smtClean="0"/>
              <a:t>Ríkissjóður tapar um 100 m. kr. á ári vegna minni tekna af dísilolíu.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18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1800" smtClean="0"/>
              <a:t>Slit á vegum og viðhaldskostnaður vega minnkar líklega um 100-200 m.kr. á ári.  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18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1800" smtClean="0"/>
              <a:t>Öryggi almennings á vegum eykst væntanlega vegna minni aksturs stórra bíla á vegum. 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18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1800" smtClean="0"/>
              <a:t>Svifryksmengun á vegsvæðum minnkar.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1800" smtClean="0"/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1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000" dirty="0" smtClean="0"/>
              <a:t>Ýmiss atriði</a:t>
            </a:r>
            <a:endParaRPr lang="is-I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Olíunotkun strandferðaskips er áætluð um 2 millj. lítra á ári.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Olíunotkun flutningabíla minnkar um 1,5 til 2 millj. l á ári.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Strandflutningar fækka störfum við akstur flutningabíla.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Um 14 manns fá störf við strandflutninga. </a:t>
            </a:r>
          </a:p>
          <a:p>
            <a:pPr eaLnBrk="1" hangingPunct="1">
              <a:buFont typeface="Lucida Sans Unicode" pitchFamily="34" charset="0"/>
              <a:buAutoNum type="arabicPeriod"/>
            </a:pPr>
            <a:endParaRPr lang="is-IS" sz="2000" smtClean="0"/>
          </a:p>
          <a:p>
            <a:pPr eaLnBrk="1" hangingPunct="1">
              <a:buFont typeface="Lucida Sans Unicode" pitchFamily="34" charset="0"/>
              <a:buAutoNum type="arabicPeriod"/>
            </a:pPr>
            <a:r>
              <a:rPr lang="is-IS" sz="2000" smtClean="0"/>
              <a:t>Störf skapast í höfnum við afgreiðslu skipa og umsjón hafnarmannvirkja.</a:t>
            </a:r>
            <a:br>
              <a:rPr lang="is-IS" sz="2000" smtClean="0"/>
            </a:br>
            <a:r>
              <a:rPr lang="is-IS" sz="2000" smtClean="0"/>
              <a:t> </a:t>
            </a:r>
          </a:p>
          <a:p>
            <a:pPr eaLnBrk="1" hangingPunct="1"/>
            <a:endParaRPr lang="is-IS" sz="2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Umhverfis- og atvinnumál</a:t>
            </a:r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s-IS" sz="4400" dirty="0" smtClean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s-IS" sz="4400" dirty="0" smtClean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Mat </a:t>
            </a:r>
            <a:r>
              <a:rPr lang="is-IS" sz="4400" dirty="0"/>
              <a:t>á </a:t>
            </a:r>
            <a:r>
              <a:rPr lang="is-IS" sz="4400" dirty="0" smtClean="0"/>
              <a:t>flutningsmagni.</a:t>
            </a:r>
            <a:endParaRPr lang="is-IS" sz="4400" dirty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/>
              <a:t>Skipategundir og </a:t>
            </a:r>
            <a:r>
              <a:rPr lang="is-IS" sz="4400" dirty="0" smtClean="0"/>
              <a:t>flutningsgeta.</a:t>
            </a:r>
            <a:endParaRPr lang="is-IS" sz="4400" dirty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Siglingaráætlanir – 3 valkostir.</a:t>
            </a:r>
            <a:endParaRPr lang="is-IS" sz="4400" dirty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s-IS" sz="4400" dirty="0" smtClean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Mat </a:t>
            </a:r>
            <a:r>
              <a:rPr lang="is-IS" sz="4400" dirty="0"/>
              <a:t>á </a:t>
            </a:r>
            <a:r>
              <a:rPr lang="is-IS" sz="4400" dirty="0" smtClean="0"/>
              <a:t>rekstrarkostnaði.</a:t>
            </a:r>
            <a:endParaRPr lang="is-IS" sz="4400" dirty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Nauðsynlegt meðalflutningsgjald.</a:t>
            </a:r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Samkeppnishæfni strandsiglinga.</a:t>
            </a:r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s-IS" sz="4400" dirty="0" smtClean="0"/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Markaðssetning.</a:t>
            </a:r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Öryggismál.</a:t>
            </a:r>
          </a:p>
          <a:p>
            <a:pPr marL="113614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s-IS" sz="4400" dirty="0" smtClean="0"/>
              <a:t>Umhverfismál.</a:t>
            </a:r>
            <a:r>
              <a:rPr lang="is-IS" dirty="0"/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Áfangar skýrslunnar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543925" cy="4876800"/>
          </a:xfrm>
        </p:spPr>
        <p:txBody>
          <a:bodyPr/>
          <a:lstStyle/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Nægjanlegt flutningsmagn “þolinmóðrar” vöru virðist vera til staðar.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Talsverður áhugi er fyrir hendi meðal flutningskaupenda.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Hægt er að bjóða flutningsgjöld sem eru samkeppnishæf við landflutninga. 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Eitt gámaskip af stærðinni 180-200 TEU (tuttugu feta einingar) getur annast strandflutningana.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Wingdings 3" pitchFamily="18" charset="2"/>
              <a:buNone/>
            </a:pPr>
            <a:endParaRPr lang="is-IS" sz="24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Helstu niðurstöður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Vörur sem henta í strandflutninga.</a:t>
            </a:r>
            <a:endParaRPr lang="is-IS" dirty="0"/>
          </a:p>
        </p:txBody>
      </p:sp>
      <p:sp>
        <p:nvSpPr>
          <p:cNvPr id="17410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5199063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is-IS" smtClean="0"/>
              <a:t>Byggingarvörur</a:t>
            </a:r>
          </a:p>
          <a:p>
            <a:pPr lvl="1" eaLnBrk="1" hangingPunct="1"/>
            <a:r>
              <a:rPr lang="is-IS" smtClean="0"/>
              <a:t>Timbur, stál, klæðningar, steinull, gluggar, einingar ofl) </a:t>
            </a:r>
          </a:p>
          <a:p>
            <a:pPr eaLnBrk="1" hangingPunct="1"/>
            <a:r>
              <a:rPr lang="is-IS" smtClean="0"/>
              <a:t>Vinnuvélar og tæki</a:t>
            </a:r>
          </a:p>
          <a:p>
            <a:pPr eaLnBrk="1" hangingPunct="1"/>
            <a:r>
              <a:rPr lang="is-IS" smtClean="0"/>
              <a:t>Aðföng til sjávarútvegs</a:t>
            </a:r>
          </a:p>
          <a:p>
            <a:pPr eaLnBrk="1" hangingPunct="1"/>
            <a:r>
              <a:rPr lang="is-IS" smtClean="0"/>
              <a:t>Aðföng til landbúnaðar</a:t>
            </a:r>
          </a:p>
          <a:p>
            <a:pPr eaLnBrk="1" hangingPunct="1"/>
            <a:r>
              <a:rPr lang="is-IS" smtClean="0"/>
              <a:t>Hráefni til iðnaðar</a:t>
            </a:r>
          </a:p>
          <a:p>
            <a:pPr eaLnBrk="1" hangingPunct="1"/>
            <a:r>
              <a:rPr lang="is-IS" smtClean="0"/>
              <a:t>Drykkjarvörur</a:t>
            </a:r>
          </a:p>
          <a:p>
            <a:pPr eaLnBrk="1" hangingPunct="1"/>
            <a:r>
              <a:rPr lang="is-IS" smtClean="0"/>
              <a:t>Innréttingar</a:t>
            </a:r>
          </a:p>
          <a:p>
            <a:pPr eaLnBrk="1" hangingPunct="1"/>
            <a:r>
              <a:rPr lang="is-IS" smtClean="0"/>
              <a:t>Heimilistæki</a:t>
            </a:r>
          </a:p>
          <a:p>
            <a:pPr eaLnBrk="1" hangingPunct="1"/>
            <a:endParaRPr lang="is-IS" smtClean="0"/>
          </a:p>
          <a:p>
            <a:pPr eaLnBrk="1" hangingPunct="1"/>
            <a:endParaRPr lang="is-IS" smtClean="0"/>
          </a:p>
          <a:p>
            <a:pPr eaLnBrk="1" hangingPunct="1"/>
            <a:endParaRPr lang="is-IS" smtClean="0"/>
          </a:p>
        </p:txBody>
      </p:sp>
      <p:sp>
        <p:nvSpPr>
          <p:cNvPr id="174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5413375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is-IS" smtClean="0"/>
              <a:t>Frosnar fiskafurðir</a:t>
            </a:r>
          </a:p>
          <a:p>
            <a:pPr lvl="1" eaLnBrk="1" hangingPunct="1"/>
            <a:r>
              <a:rPr lang="is-IS" smtClean="0"/>
              <a:t>Til vinnslu</a:t>
            </a:r>
          </a:p>
          <a:p>
            <a:pPr lvl="1" eaLnBrk="1" hangingPunct="1"/>
            <a:r>
              <a:rPr lang="is-IS" smtClean="0"/>
              <a:t>Fullunnin vara.</a:t>
            </a:r>
          </a:p>
          <a:p>
            <a:pPr eaLnBrk="1" hangingPunct="1">
              <a:spcBef>
                <a:spcPct val="0"/>
              </a:spcBef>
            </a:pPr>
            <a:r>
              <a:rPr lang="is-IS" smtClean="0"/>
              <a:t>Iðnaðarframleiðsla</a:t>
            </a:r>
          </a:p>
          <a:p>
            <a:pPr eaLnBrk="1" hangingPunct="1">
              <a:spcBef>
                <a:spcPct val="0"/>
              </a:spcBef>
            </a:pPr>
            <a:r>
              <a:rPr lang="is-IS" smtClean="0"/>
              <a:t>Aðföng til stóriðjuframkvæmda</a:t>
            </a:r>
          </a:p>
          <a:p>
            <a:pPr eaLnBrk="1" hangingPunct="1">
              <a:spcBef>
                <a:spcPct val="0"/>
              </a:spcBef>
            </a:pPr>
            <a:r>
              <a:rPr lang="is-IS" smtClean="0"/>
              <a:t>Sorp til förgunar</a:t>
            </a:r>
          </a:p>
          <a:p>
            <a:pPr eaLnBrk="1" hangingPunct="1">
              <a:spcBef>
                <a:spcPct val="0"/>
              </a:spcBef>
            </a:pPr>
            <a:r>
              <a:rPr lang="is-IS" smtClean="0"/>
              <a:t>Fóðurvörur</a:t>
            </a:r>
          </a:p>
          <a:p>
            <a:pPr eaLnBrk="1" hangingPunct="1">
              <a:spcBef>
                <a:spcPct val="0"/>
              </a:spcBef>
            </a:pPr>
            <a:r>
              <a:rPr lang="is-IS" smtClean="0"/>
              <a:t>Smurolía</a:t>
            </a:r>
          </a:p>
          <a:p>
            <a:pPr eaLnBrk="1" hangingPunct="1">
              <a:spcBef>
                <a:spcPct val="0"/>
              </a:spcBef>
            </a:pPr>
            <a:r>
              <a:rPr lang="is-IS" smtClean="0"/>
              <a:t>Neytendavörur</a:t>
            </a:r>
          </a:p>
          <a:p>
            <a:pPr lvl="1" eaLnBrk="1" hangingPunct="1"/>
            <a:r>
              <a:rPr lang="is-IS" smtClean="0"/>
              <a:t>Stærri farmar</a:t>
            </a:r>
          </a:p>
          <a:p>
            <a:pPr lvl="1" eaLnBrk="1" hangingPunct="1"/>
            <a:r>
              <a:rPr lang="is-IS" smtClean="0"/>
              <a:t>Lágverðsvara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00"/>
          </a:xfrm>
        </p:spPr>
        <p:txBody>
          <a:bodyPr/>
          <a:lstStyle/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Gert ráð fyrir að um 7.200 FEU verði fluttar á ári.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Viðunandi jafnvægi er til/frá ströndinni.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150 FEU tekjugefandi gámar pr. ferð.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r>
              <a:rPr lang="is-IS" sz="2400" smtClean="0"/>
              <a:t>Ferðir á ári eru 48. </a:t>
            </a:r>
          </a:p>
          <a:p>
            <a:pPr marL="514350" indent="-514350" eaLnBrk="1" hangingPunct="1">
              <a:buFont typeface="Lucida Sans Unicode" pitchFamily="34" charset="0"/>
              <a:buAutoNum type="arabicPeriod"/>
            </a:pPr>
            <a:endParaRPr lang="is-IS" sz="2400" smtClean="0"/>
          </a:p>
          <a:p>
            <a:pPr marL="514350" indent="-514350" eaLnBrk="1" hangingPunct="1">
              <a:buFont typeface="Wingdings 3" pitchFamily="18" charset="2"/>
              <a:buNone/>
            </a:pPr>
            <a:endParaRPr lang="is-IS" sz="24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Helstu niðurstöður </a:t>
            </a:r>
            <a:r>
              <a:rPr lang="is-IS" sz="1600" dirty="0" smtClean="0"/>
              <a:t>(1FEU= 1 fjörutíu feta eining)</a:t>
            </a:r>
            <a:endParaRPr lang="is-I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313" y="16430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s-IS" sz="2800">
                <a:latin typeface="Lucida Sans Unicode" pitchFamily="34" charset="0"/>
              </a:rPr>
              <a:t> </a:t>
            </a:r>
          </a:p>
        </p:txBody>
      </p:sp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/>
          <a:lstStyle/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Skoðaðir þrír valkostir siglingaráætlunar.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Hagkvæmast er að sigla milli Reykjavíkur, Ísafjarðar og Akureyrar auk Sauðárkróks og Patreksfj./Bíldudals.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r>
              <a:rPr lang="is-IS" sz="2800" smtClean="0"/>
              <a:t>Gert er ráð fyrir að Akureyri sé heimahöfn skipsins þar sem skipið bíður um helgar. </a:t>
            </a:r>
          </a:p>
          <a:p>
            <a:pPr marL="457200" indent="-457200" eaLnBrk="1" hangingPunct="1">
              <a:buFont typeface="Lucida Sans Unicode" pitchFamily="34" charset="0"/>
              <a:buAutoNum type="arabicPeriod"/>
            </a:pPr>
            <a:endParaRPr lang="is-IS" sz="2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Helstu niðurstöður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Mynd 0" descr="KOR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571625"/>
            <a:ext cx="907256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Siglingaráætlun 1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0" descr="KORT2v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63"/>
            <a:ext cx="913923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Siglingaráætlun 2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Mynd 3" descr="KOR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1571625"/>
            <a:ext cx="920591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Siglingaráætlun 3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396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á hagkvæmni strandflutninga á Íslandi  Helstu niðurstöður – Næstu skref</dc:title>
  <dc:creator>Thomas</dc:creator>
  <cp:lastModifiedBy>.</cp:lastModifiedBy>
  <cp:revision>26</cp:revision>
  <dcterms:created xsi:type="dcterms:W3CDTF">2010-05-16T13:34:41Z</dcterms:created>
  <dcterms:modified xsi:type="dcterms:W3CDTF">2010-06-08T14:41:02Z</dcterms:modified>
</cp:coreProperties>
</file>